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F35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Walt Disney Company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5B8A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Quarter Fiscal 2026 Earnings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 Ended December 27, 2025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Profitability Metrics</a:t>
            </a:r>
            <a:endParaRPr lang="en-US" sz="4000" dirty="0"/>
          </a:p>
        </p:txBody>
      </p:sp>
      <p:pic>
        <p:nvPicPr>
          <p:cNvPr id="11" name="Image 0" descr="/sessions/loving-jolly-curie/charts/eps_compariso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914400"/>
            <a:ext cx="8229600" cy="32004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420624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Adjusted EPS: $1.63 (-7% YoY)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Diluted EPS: $1.34 (-4% YoY)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items impacted reported earnings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 Flow &amp; CapEx</a:t>
            </a:r>
            <a:endParaRPr lang="en-US" sz="4000" dirty="0"/>
          </a:p>
        </p:txBody>
      </p:sp>
      <p:pic>
        <p:nvPicPr>
          <p:cNvPr id="11" name="Image 0" descr="/sessions/loving-jolly-curie/charts/cash_flow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914400"/>
            <a:ext cx="8595360" cy="329184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42976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CapEx: $3.0B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Repurchases: $2.0B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3F35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FY2026 Outlook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1097280" y="1188720"/>
            <a:ext cx="73152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digit adjusted EPS growth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SVOD operating margin target: 10%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$19B cash from operations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$7B stock repurchase target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5F2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High-single digit Experiences OI growth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Quarter at a Glance</a:t>
            </a:r>
            <a:endParaRPr lang="en-US" sz="4000" dirty="0"/>
          </a:p>
        </p:txBody>
      </p:sp>
      <p:sp>
        <p:nvSpPr>
          <p:cNvPr id="11" name="Shape 9"/>
          <p:cNvSpPr/>
          <p:nvPr/>
        </p:nvSpPr>
        <p:spPr>
          <a:xfrm>
            <a:off x="731520" y="1097280"/>
            <a:ext cx="3474720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7D6B5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1097280"/>
            <a:ext cx="73152" cy="1463040"/>
          </a:xfrm>
          <a:prstGeom prst="rect">
            <a:avLst/>
          </a:prstGeom>
          <a:solidFill>
            <a:srgbClr val="5B8A72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1234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" y="160020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$26.0B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868680" y="2194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+5% YoY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097280"/>
            <a:ext cx="3474720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7D6B5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54880" y="1097280"/>
            <a:ext cx="73152" cy="1463040"/>
          </a:xfrm>
          <a:prstGeom prst="rect">
            <a:avLst/>
          </a:prstGeom>
          <a:solidFill>
            <a:srgbClr val="5B8A72"/>
          </a:solidFill>
          <a:ln/>
        </p:spPr>
      </p:sp>
      <p:sp>
        <p:nvSpPr>
          <p:cNvPr id="18" name="Text 16"/>
          <p:cNvSpPr/>
          <p:nvPr/>
        </p:nvSpPr>
        <p:spPr>
          <a:xfrm>
            <a:off x="4892040" y="12344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Diluted EPS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92040" y="160020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$1.34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4892040" y="2194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-4% YoY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2926080"/>
            <a:ext cx="3474720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7D6B5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31520" y="2926080"/>
            <a:ext cx="73152" cy="1463040"/>
          </a:xfrm>
          <a:prstGeom prst="rect">
            <a:avLst/>
          </a:prstGeom>
          <a:solidFill>
            <a:srgbClr val="5B8A72"/>
          </a:solidFill>
          <a:ln/>
        </p:spPr>
      </p:sp>
      <p:sp>
        <p:nvSpPr>
          <p:cNvPr id="23" name="Text 21"/>
          <p:cNvSpPr/>
          <p:nvPr/>
        </p:nvSpPr>
        <p:spPr>
          <a:xfrm>
            <a:off x="868680" y="30632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Segment OI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68680" y="342900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$4.6B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868680" y="40233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-9% YoY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754880" y="2926080"/>
            <a:ext cx="3474720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7D6B5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54880" y="2926080"/>
            <a:ext cx="73152" cy="1463040"/>
          </a:xfrm>
          <a:prstGeom prst="rect">
            <a:avLst/>
          </a:prstGeom>
          <a:solidFill>
            <a:srgbClr val="5B8A72"/>
          </a:solidFill>
          <a:ln/>
        </p:spPr>
      </p:sp>
      <p:sp>
        <p:nvSpPr>
          <p:cNvPr id="28" name="Text 26"/>
          <p:cNvSpPr/>
          <p:nvPr/>
        </p:nvSpPr>
        <p:spPr>
          <a:xfrm>
            <a:off x="4892040" y="30632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Adjusted EPS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92040" y="342900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$1.63</a:t>
            </a:r>
            <a:endParaRPr lang="en-US" sz="3200" dirty="0"/>
          </a:p>
        </p:txBody>
      </p:sp>
      <p:sp>
        <p:nvSpPr>
          <p:cNvPr id="30" name="Text 28"/>
          <p:cNvSpPr/>
          <p:nvPr/>
        </p:nvSpPr>
        <p:spPr>
          <a:xfrm>
            <a:off x="4892040" y="40233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-7% YoY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by Segment</a:t>
            </a:r>
            <a:endParaRPr lang="en-US" sz="4000" dirty="0"/>
          </a:p>
        </p:txBody>
      </p:sp>
      <p:pic>
        <p:nvPicPr>
          <p:cNvPr id="11" name="Image 0" descr="/sessions/loving-jolly-curie/charts/revenue_by_segmen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914400"/>
            <a:ext cx="8595360" cy="393192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revenues increased 5% to $26.0 billion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Mix Evolution</a:t>
            </a:r>
            <a:endParaRPr lang="en-US" sz="4000" dirty="0"/>
          </a:p>
        </p:txBody>
      </p:sp>
      <p:pic>
        <p:nvPicPr>
          <p:cNvPr id="11" name="Image 0" descr="/sessions/loving-jolly-curie/charts/revenue_mix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914400" y="1005840"/>
            <a:ext cx="7315200" cy="320040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457200" y="4389120"/>
            <a:ext cx="822960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5B8A7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40080" y="44805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Experiences now represents 38% of total revenue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F35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1440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2000" dirty="0"/>
          </a:p>
        </p:txBody>
      </p:sp>
      <p:sp>
        <p:nvSpPr>
          <p:cNvPr id="11" name="Text 9"/>
          <p:cNvSpPr/>
          <p:nvPr/>
        </p:nvSpPr>
        <p:spPr>
          <a:xfrm>
            <a:off x="2743200" y="137160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Entertainment Segment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2743200" y="265176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5B8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up 7%, OI down 35%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Entertainment Performance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57200" y="1005840"/>
            <a:ext cx="3657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$11.6B (+7% YoY)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Income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$1.1B (-35% YoY)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017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Drivers: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342900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theatrical releases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SVOD profitability improvement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investment normalization</a:t>
            </a:r>
            <a:endParaRPr lang="en-US" sz="1200" dirty="0"/>
          </a:p>
        </p:txBody>
      </p:sp>
      <p:pic>
        <p:nvPicPr>
          <p:cNvPr id="14" name="Image 0" descr="/sessions/loving-jolly-curie/charts/segment_oi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754880" y="1005840"/>
            <a:ext cx="3931920" cy="35661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SVOD Profitability</a:t>
            </a:r>
            <a:endParaRPr lang="en-US" sz="4000" dirty="0"/>
          </a:p>
        </p:txBody>
      </p:sp>
      <p:sp>
        <p:nvSpPr>
          <p:cNvPr id="11" name="Shape 9"/>
          <p:cNvSpPr/>
          <p:nvPr/>
        </p:nvSpPr>
        <p:spPr>
          <a:xfrm>
            <a:off x="457200" y="1097280"/>
            <a:ext cx="3886200" cy="1188720"/>
          </a:xfrm>
          <a:prstGeom prst="rect">
            <a:avLst/>
          </a:prstGeom>
          <a:solidFill>
            <a:srgbClr val="FFFFFF"/>
          </a:solidFill>
          <a:ln w="25400">
            <a:solidFill>
              <a:srgbClr val="B0896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097280"/>
            <a:ext cx="73152" cy="1188720"/>
          </a:xfrm>
          <a:prstGeom prst="rect">
            <a:avLst/>
          </a:prstGeom>
          <a:solidFill>
            <a:srgbClr val="B08968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SVOD Operating Income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" y="1508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$450M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4360" y="1965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+72% YoY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00600" y="1097280"/>
            <a:ext cx="3886200" cy="1188720"/>
          </a:xfrm>
          <a:prstGeom prst="rect">
            <a:avLst/>
          </a:prstGeom>
          <a:solidFill>
            <a:srgbClr val="FFFFFF"/>
          </a:solidFill>
          <a:ln w="25400">
            <a:solidFill>
              <a:srgbClr val="B0896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00600" y="1097280"/>
            <a:ext cx="73152" cy="1188720"/>
          </a:xfrm>
          <a:prstGeom prst="rect">
            <a:avLst/>
          </a:prstGeom>
          <a:solidFill>
            <a:srgbClr val="B08968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SVOD Operating Margin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1508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8.4%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4937760" y="19659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D6B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Strong growth</a:t>
            </a:r>
            <a:endParaRPr lang="en-US" sz="1100" dirty="0"/>
          </a:p>
        </p:txBody>
      </p:sp>
      <p:pic>
        <p:nvPicPr>
          <p:cNvPr id="21" name="Image 0" descr="/sessions/loving-jolly-curie/charts/svod_profitability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" y="2560320"/>
            <a:ext cx="8229600" cy="24688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F35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F5F2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91440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2000" dirty="0"/>
          </a:p>
        </p:txBody>
      </p:sp>
      <p:sp>
        <p:nvSpPr>
          <p:cNvPr id="11" name="Text 9"/>
          <p:cNvSpPr/>
          <p:nvPr/>
        </p:nvSpPr>
        <p:spPr>
          <a:xfrm>
            <a:off x="2743200" y="137160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5F2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Experiences Segment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2743200" y="265176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5B8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Revenue of $10.0B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32520" y="13716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06840" y="13716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732520" y="5006340"/>
            <a:ext cx="274320" cy="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06840" y="4732020"/>
            <a:ext cx="0" cy="274320"/>
          </a:xfrm>
          <a:prstGeom prst="line">
            <a:avLst/>
          </a:prstGeom>
          <a:noFill/>
          <a:ln w="38100">
            <a:solidFill>
              <a:srgbClr val="3F35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F35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Experiences Segment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57200" y="1005840"/>
            <a:ext cx="38404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Quarterly Revenue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$10.0B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Income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F35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$3.3B (+6% YoY)</a:t>
            </a:r>
            <a:endParaRPr lang="en-US" sz="1600" dirty="0"/>
          </a:p>
        </p:txBody>
      </p:sp>
      <p:pic>
        <p:nvPicPr>
          <p:cNvPr id="12" name="Image 0" descr="/sessions/loving-jolly-curie/charts/experiences_revenu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389120" y="822960"/>
            <a:ext cx="4572000" cy="411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 Disney Company FY2026 Q1 Earnings</dc:title>
  <dc:subject>PptxGenJS Presentation</dc:subject>
  <dc:creator>Disney Investor Relations</dc:creator>
  <cp:lastModifiedBy>Disney Investor Relations</cp:lastModifiedBy>
  <cp:revision>1</cp:revision>
  <dcterms:created xsi:type="dcterms:W3CDTF">2026-02-06T20:48:29Z</dcterms:created>
  <dcterms:modified xsi:type="dcterms:W3CDTF">2026-02-06T20:48:29Z</dcterms:modified>
</cp:coreProperties>
</file>